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Friday, February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3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Friday, February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9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4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February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49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xmlns="" id="{742DFF2D-EA41-4CBE-9659-C2917E488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presentación en 3D de polígonos apilados en distintos colores">
            <a:extLst>
              <a:ext uri="{FF2B5EF4-FFF2-40B4-BE49-F238E27FC236}">
                <a16:creationId xmlns:a16="http://schemas.microsoft.com/office/drawing/2014/main" xmlns="" id="{F4A2D286-CF3B-42FF-9D79-AA76CEF2F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23183" r="21698" b="-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32328"/>
              </p:ext>
            </p:extLst>
          </p:nvPr>
        </p:nvGraphicFramePr>
        <p:xfrm>
          <a:off x="2555631" y="179492"/>
          <a:ext cx="6804903" cy="134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707"/>
                <a:gridCol w="3549196"/>
              </a:tblGrid>
              <a:tr h="1336947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Centro Studi e Ricerche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Per la mediazione scolastica e familiare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ad orientamento sistemico e per il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 </a:t>
                      </a:r>
                      <a:r>
                        <a:rPr lang="it-IT" sz="1000" dirty="0" err="1" smtClean="0"/>
                        <a:t>Counselling</a:t>
                      </a:r>
                      <a:r>
                        <a:rPr lang="it-IT" sz="1000" dirty="0" smtClean="0"/>
                        <a:t> Sistemico – Relazionale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Via San Bernardino, 49 – LEGNANO (MI)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E-mail:</a:t>
                      </a:r>
                      <a:r>
                        <a:rPr lang="it-IT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000" i="1" dirty="0" smtClean="0">
                          <a:solidFill>
                            <a:schemeClr val="tx1"/>
                          </a:solidFill>
                        </a:rPr>
                        <a:t>info@centrostudimediazione.it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</a:rPr>
                        <a:t>www.centrostudimediazione.it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STUDIO LEGALE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Avv. Anna Maria Valenti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21052 Busto Arsizio (VA), via G. Mameli n. 25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20001 Inveruno (MI), via Milano n. 22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E-mail: </a:t>
                      </a:r>
                      <a:r>
                        <a:rPr lang="it-IT" sz="1000" i="1" dirty="0" smtClean="0"/>
                        <a:t>valenti@studiolegalevalenti.net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www.studiolegalevalenti.net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 smtClean="0"/>
                        <a:t>@</a:t>
                      </a:r>
                      <a:r>
                        <a:rPr lang="it-IT" sz="1000" dirty="0" err="1" smtClean="0"/>
                        <a:t>dirittoacolori</a:t>
                      </a:r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265528" y="1510176"/>
            <a:ext cx="7233314" cy="508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/>
              <a:t>Corso </a:t>
            </a:r>
            <a:r>
              <a:rPr lang="it-IT" sz="1500" b="1" dirty="0" smtClean="0"/>
              <a:t>e-learning</a:t>
            </a:r>
            <a:endParaRPr lang="it-IT" sz="1500" b="1" dirty="0"/>
          </a:p>
          <a:p>
            <a:pPr algn="ctr">
              <a:lnSpc>
                <a:spcPts val="2600"/>
              </a:lnSpc>
            </a:pPr>
            <a:r>
              <a:rPr lang="it-IT" sz="1700" b="1" i="1" dirty="0" smtClean="0"/>
              <a:t>La figura del pedagogista: il sé professionale</a:t>
            </a:r>
          </a:p>
          <a:p>
            <a:pPr algn="ctr">
              <a:lnSpc>
                <a:spcPts val="2600"/>
              </a:lnSpc>
            </a:pPr>
            <a:r>
              <a:rPr lang="it-IT" sz="1700" b="1" i="1" dirty="0" smtClean="0"/>
              <a:t>tra etica e norma di legge</a:t>
            </a:r>
          </a:p>
          <a:p>
            <a:pPr algn="just"/>
            <a:r>
              <a:rPr lang="it-IT" sz="1400" b="1" u="sng" dirty="0" smtClean="0"/>
              <a:t>Area disciplinare:</a:t>
            </a:r>
            <a:endParaRPr lang="it-IT" sz="1400" b="1" u="sng" dirty="0" smtClean="0"/>
          </a:p>
          <a:p>
            <a:pPr algn="just"/>
            <a:r>
              <a:rPr lang="it-IT" sz="1400" dirty="0" smtClean="0"/>
              <a:t>Pedagogia – diritto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b="1" u="sng" dirty="0" smtClean="0"/>
              <a:t>Finalità e contenuti del corso:</a:t>
            </a:r>
            <a:endParaRPr lang="it-IT" sz="1400" b="1" dirty="0"/>
          </a:p>
          <a:p>
            <a:pPr lvl="0" algn="just"/>
            <a:r>
              <a:rPr lang="it-IT" sz="1400" u="sng" dirty="0" smtClean="0"/>
              <a:t>Introduzione - focus </a:t>
            </a:r>
            <a:r>
              <a:rPr lang="it-IT" sz="1400" u="sng" dirty="0"/>
              <a:t>sui tratti che caratterizzano la professione del pedagogista: </a:t>
            </a:r>
            <a:r>
              <a:rPr lang="it-IT" sz="1400" dirty="0"/>
              <a:t>complessità e poliedricità, ravvisabili anche nelle disposizioni normative di </a:t>
            </a:r>
            <a:r>
              <a:rPr lang="it-IT" sz="1400" dirty="0" smtClean="0"/>
              <a:t>riferimento.</a:t>
            </a:r>
          </a:p>
          <a:p>
            <a:pPr lvl="0" algn="just"/>
            <a:r>
              <a:rPr lang="it-IT" sz="1400" u="sng" dirty="0" smtClean="0"/>
              <a:t>I </a:t>
            </a:r>
            <a:r>
              <a:rPr lang="it-IT" sz="1400" u="sng" dirty="0"/>
              <a:t>precetti comuni di riferimento</a:t>
            </a:r>
            <a:r>
              <a:rPr lang="it-IT" sz="1400" dirty="0"/>
              <a:t>: oneri ed onori per il potenziamento del sé professionale</a:t>
            </a:r>
          </a:p>
          <a:p>
            <a:pPr lvl="0" algn="just"/>
            <a:r>
              <a:rPr lang="it-IT" sz="1400" dirty="0"/>
              <a:t>Approfondimento sul diritto/dovere di </a:t>
            </a:r>
            <a:r>
              <a:rPr lang="it-IT" sz="1400" dirty="0" smtClean="0"/>
              <a:t>competenza - La </a:t>
            </a:r>
            <a:r>
              <a:rPr lang="it-IT" sz="1400" dirty="0"/>
              <a:t>centralità dell’E-DUCERE e taluni accorgimenti per </a:t>
            </a:r>
            <a:r>
              <a:rPr lang="it-IT" sz="1400" dirty="0" smtClean="0"/>
              <a:t>valorizzarla. Il </a:t>
            </a:r>
            <a:r>
              <a:rPr lang="it-IT" sz="1400" dirty="0"/>
              <a:t>dovere del segreto professionale (art. 622 c.p.) e le eccezioni previste dalla legge (art. 331 c.p.p</a:t>
            </a:r>
            <a:r>
              <a:rPr lang="it-IT" sz="1400" dirty="0" smtClean="0"/>
              <a:t>.)</a:t>
            </a:r>
            <a:endParaRPr lang="it-IT" sz="1400" dirty="0"/>
          </a:p>
          <a:p>
            <a:pPr lvl="0" algn="just"/>
            <a:r>
              <a:rPr lang="it-IT" sz="1400" u="sng" dirty="0"/>
              <a:t>Le forme di esercizio della </a:t>
            </a:r>
            <a:r>
              <a:rPr lang="it-IT" sz="1400" u="sng" dirty="0" smtClean="0"/>
              <a:t>professione;</a:t>
            </a:r>
            <a:r>
              <a:rPr lang="it-IT" sz="1400" dirty="0" smtClean="0"/>
              <a:t> Approfondimento </a:t>
            </a:r>
            <a:r>
              <a:rPr lang="it-IT" sz="1400" dirty="0"/>
              <a:t>relativamente al pedagogista come libero </a:t>
            </a:r>
            <a:r>
              <a:rPr lang="it-IT" sz="1400" dirty="0" smtClean="0"/>
              <a:t>professionista. La </a:t>
            </a:r>
            <a:r>
              <a:rPr lang="it-IT" sz="1400" dirty="0"/>
              <a:t>tutela del sé professionale nella fase di assunzione dell’incarico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b="1" u="sng" dirty="0" smtClean="0"/>
              <a:t>Relatore:</a:t>
            </a:r>
            <a:r>
              <a:rPr lang="it-IT" sz="1400" b="1" dirty="0" smtClean="0"/>
              <a:t>                                                             </a:t>
            </a:r>
            <a:r>
              <a:rPr lang="it-IT" sz="1400" b="1" u="sng" dirty="0" smtClean="0"/>
              <a:t>Durata del corso:</a:t>
            </a:r>
            <a:endParaRPr lang="it-IT" sz="1400" b="1" u="sng" dirty="0" smtClean="0"/>
          </a:p>
          <a:p>
            <a:pPr algn="just"/>
            <a:r>
              <a:rPr lang="it-IT" sz="1400" dirty="0" smtClean="0"/>
              <a:t>Avv. Anna Maria </a:t>
            </a:r>
            <a:r>
              <a:rPr lang="it-IT" sz="1400" dirty="0" smtClean="0"/>
              <a:t>Valenti</a:t>
            </a:r>
            <a:r>
              <a:rPr lang="it-IT" sz="1400" dirty="0"/>
              <a:t>	</a:t>
            </a:r>
            <a:r>
              <a:rPr lang="it-IT" sz="1400" dirty="0" smtClean="0"/>
              <a:t>	 1 ora</a:t>
            </a:r>
            <a:endParaRPr lang="it-IT" sz="1400" dirty="0" smtClean="0"/>
          </a:p>
          <a:p>
            <a:pPr algn="just"/>
            <a:endParaRPr lang="it-IT" sz="1400" dirty="0"/>
          </a:p>
          <a:p>
            <a:pPr algn="just"/>
            <a:r>
              <a:rPr lang="it-IT" sz="1400" b="1" u="sng" dirty="0" smtClean="0"/>
              <a:t>Costi e modalità di iscrizione:</a:t>
            </a:r>
          </a:p>
          <a:p>
            <a:pPr algn="just"/>
            <a:r>
              <a:rPr lang="it-IT" sz="1400" dirty="0" smtClean="0"/>
              <a:t>Dettaglio dei costi e </a:t>
            </a:r>
            <a:r>
              <a:rPr lang="it-IT" sz="1400" dirty="0" err="1" smtClean="0"/>
              <a:t>form</a:t>
            </a:r>
            <a:r>
              <a:rPr lang="it-IT" sz="1400" dirty="0" smtClean="0"/>
              <a:t> di iscrizione sul sito </a:t>
            </a:r>
            <a:r>
              <a:rPr lang="it-IT" sz="1400" dirty="0" smtClean="0"/>
              <a:t>www.centrostudimediazione.it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355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obVTI" id="{06D3AACF-B619-4265-899F-5E2FB3A445D5}" vid="{F5918863-BA1A-4735-81A8-3E7BFBDA84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469710BF858747986DB5319A028697" ma:contentTypeVersion="8" ma:contentTypeDescription="Creare un nuovo documento." ma:contentTypeScope="" ma:versionID="b14bbe30f3348962fdf2bfae6d211893">
  <xsd:schema xmlns:xsd="http://www.w3.org/2001/XMLSchema" xmlns:xs="http://www.w3.org/2001/XMLSchema" xmlns:p="http://schemas.microsoft.com/office/2006/metadata/properties" xmlns:ns2="6525df71-3e2b-451a-8d49-12dfb5407ba0" targetNamespace="http://schemas.microsoft.com/office/2006/metadata/properties" ma:root="true" ma:fieldsID="6e2b02e1e80320ca3b7970f2cc6e63a3" ns2:_="">
    <xsd:import namespace="6525df71-3e2b-451a-8d49-12dfb5407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5df71-3e2b-451a-8d49-12dfb5407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9DAEFE-3DDE-436F-B80A-DCC6B4107E6A}"/>
</file>

<file path=customXml/itemProps2.xml><?xml version="1.0" encoding="utf-8"?>
<ds:datastoreItem xmlns:ds="http://schemas.openxmlformats.org/officeDocument/2006/customXml" ds:itemID="{EDEF493A-7017-4A48-82B6-12C666B3275A}"/>
</file>

<file path=customXml/itemProps3.xml><?xml version="1.0" encoding="utf-8"?>
<ds:datastoreItem xmlns:ds="http://schemas.openxmlformats.org/officeDocument/2006/customXml" ds:itemID="{0B6BD984-2C05-44B8-89AB-BDD78A32F116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212</Words>
  <Application>Microsoft Office PowerPoint</Application>
  <PresentationFormat>Personalizzato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BlobVTI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</dc:creator>
  <cp:lastModifiedBy>I5</cp:lastModifiedBy>
  <cp:revision>9</cp:revision>
  <dcterms:created xsi:type="dcterms:W3CDTF">2021-12-07T13:54:54Z</dcterms:created>
  <dcterms:modified xsi:type="dcterms:W3CDTF">2022-02-11T11:12:43Z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0x010100E1469710BF858747986DB5319A028697</vt:lpwstr>
  </property>
</Properties>
</file>